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85" r:id="rId3"/>
    <p:sldId id="283" r:id="rId4"/>
    <p:sldId id="284" r:id="rId5"/>
    <p:sldId id="273" r:id="rId6"/>
    <p:sldId id="275" r:id="rId7"/>
    <p:sldId id="286" r:id="rId8"/>
    <p:sldId id="263" r:id="rId9"/>
    <p:sldId id="270" r:id="rId10"/>
    <p:sldId id="265" r:id="rId11"/>
    <p:sldId id="267" r:id="rId12"/>
    <p:sldId id="268" r:id="rId13"/>
    <p:sldId id="287" r:id="rId14"/>
    <p:sldId id="272" r:id="rId15"/>
    <p:sldId id="289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2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549A0-0E6B-46BE-BE3B-6CA7E488321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C203-7760-499B-9802-1C908A064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6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C203-7760-499B-9802-1C908A064E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9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4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0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2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7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2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3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1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2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666BD-A4E3-4E2C-9E9F-EA4FD90D9D10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62AA-A8DA-4DC2-B4AF-B4F29319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8fa/000329c1-6ccd335e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6" y="317014"/>
            <a:ext cx="10875823" cy="61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03999" y="5398517"/>
            <a:ext cx="484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 Neue"/>
              </a:rPr>
              <a:t>Предмет «Слушание музыки» </a:t>
            </a:r>
            <a:r>
              <a:rPr lang="ru-RU" b="1" dirty="0" smtClean="0">
                <a:solidFill>
                  <a:schemeClr val="bg1"/>
                </a:solidFill>
                <a:latin typeface="Helvetica Neue"/>
              </a:rPr>
              <a:t>3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класс</a:t>
            </a:r>
          </a:p>
          <a:p>
            <a:r>
              <a:rPr lang="ru-RU" b="1" dirty="0">
                <a:solidFill>
                  <a:schemeClr val="bg1"/>
                </a:solidFill>
                <a:latin typeface="Helvetica Neue"/>
              </a:rPr>
              <a:t>Презентацию выполнила Осадчая А.А.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cool.ru/uploads/images/d/i/s/diskateka_80_90_h_say_you_ll_n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0" y="0"/>
            <a:ext cx="4494988" cy="38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2500" y="1018401"/>
            <a:ext cx="5664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42424"/>
                </a:solidFill>
                <a:latin typeface="Arial" panose="020B0604020202020204" pitchFamily="34" charset="0"/>
              </a:rPr>
              <a:t>МАЛЕНЬКИЕ ХИТРОСТИ БОЛЬШИХ КОМПОЗИТОРОВ </a:t>
            </a:r>
          </a:p>
          <a:p>
            <a:endParaRPr lang="ru-RU" sz="2000" b="1" dirty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242424"/>
                </a:solidFill>
                <a:latin typeface="Arial" panose="020B0604020202020204" pitchFamily="34" charset="0"/>
              </a:rPr>
              <a:t>Существует множество приёмов музыкальной выразительности для создания юмористического эффекта: </a:t>
            </a:r>
            <a:endParaRPr lang="ru-RU" sz="2000" b="1" dirty="0"/>
          </a:p>
          <a:p>
            <a:r>
              <a:rPr lang="ru-RU" sz="2000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 распоряжении композитора тысячи способов сделать </a:t>
            </a:r>
            <a:r>
              <a:rPr lang="ru-RU" sz="20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её такой</a:t>
            </a:r>
            <a:r>
              <a:rPr lang="ru-RU" sz="2000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Он может неожиданно усилить звук как раз тогда, когда вы ждете тихой музыки. Или внезапно остановиться посредине фразы. Как видите, нам все время приходится употреблять слова: "неожиданно", "неуместно", "внезапно". Это не случайно. У музыкальной шутки тот же секрет, что и у шутки обычной: в ней таится какой-то сюрприз.</a:t>
            </a:r>
            <a:endParaRPr lang="ru-RU" sz="2000" b="1" dirty="0"/>
          </a:p>
        </p:txBody>
      </p:sp>
      <p:pic>
        <p:nvPicPr>
          <p:cNvPr id="5" name="Picture 2" descr="http://atkritka.com/upload/iblock/ab4/atkritka_1369605919_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" y="3702396"/>
            <a:ext cx="5231766" cy="29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8960" y="960085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Кстати у австрийского композитора Гайдна есть симфония, которая так и называется «Сюрприз». Давайте послушаем, какой сюрприз приготовил композитор слушателям.</a:t>
            </a:r>
          </a:p>
          <a:p>
            <a:r>
              <a:rPr lang="ru-RU" sz="2400" b="1" dirty="0">
                <a:solidFill>
                  <a:srgbClr val="252525"/>
                </a:solidFill>
                <a:latin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		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трек 1</a:t>
            </a:r>
            <a:endParaRPr lang="ru-RU" dirty="0"/>
          </a:p>
        </p:txBody>
      </p:sp>
      <p:pic>
        <p:nvPicPr>
          <p:cNvPr id="11268" name="Picture 4" descr="http://images.myshared.ru/4/283473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0" y="319455"/>
            <a:ext cx="6052330" cy="45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7/76/Haydn94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06" y="4278370"/>
            <a:ext cx="8068454" cy="23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904" y="658857"/>
            <a:ext cx="47412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Юмористический эффект можно достигнуть с помощью специально введённых в музыкальную ткань фальшивых нот. Советский </a:t>
            </a: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композитор Дмитрий Шостакович – великий мастер на такие шутки </a:t>
            </a:r>
            <a:endParaRPr lang="ru-RU" sz="2000" b="1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с </a:t>
            </a: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неверными нотами. В его знаменитой польке из балета "Золотой век" много совершенно абсурдных нот; он делает их еще смешнее тем, что в оркестре играет или </a:t>
            </a:r>
            <a:r>
              <a:rPr lang="ru-RU" sz="20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туба </a:t>
            </a: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– у нее очень низкий звук, или флейта-пикколо, или ксилофон, – у них звук очень высокий. Все получается преувеличенным. </a:t>
            </a:r>
            <a:endParaRPr lang="ru-RU" sz="2000" b="1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		(трек 3)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  </a:t>
            </a:r>
            <a:endParaRPr lang="ru-RU" sz="2000" b="1" dirty="0"/>
          </a:p>
        </p:txBody>
      </p:sp>
      <p:pic>
        <p:nvPicPr>
          <p:cNvPr id="4098" name="Picture 2" descr="http://dshisosnovka.ru/_nw/2/15750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764488"/>
            <a:ext cx="6523630" cy="52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eatre-bolshoi.ru/userfiles/image/repertoire/zolotoy_vek_9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76" y="2871732"/>
            <a:ext cx="3624853" cy="27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845" y="480067"/>
            <a:ext cx="112028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Также к категории юмористических можно отнести музыкальные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произведения, имеющие весёлый и жизнерадостный, озорной или игривый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характер,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если учесть, что понятие «юмор» в широком смысле – это всё, что вызывает весёлое расположение духа. Такова, например, «Маленькая ночная серенада» В. Моцарта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 Юмористический эффект в этом произведении усилен благодаря фантазии художников мультипликаторов.     Трек 4 – 4 часть рондо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s007.radikal.ru/i302/1106/ec/7f9ff05edb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5" y="2058896"/>
            <a:ext cx="5785449" cy="43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48.radikal.ru/i121/1106/3d/2773d953f1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34" y="2058896"/>
            <a:ext cx="5785449" cy="43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8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050" y="529441"/>
            <a:ext cx="10610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Юмор в классической музыке не оскудевает, и сегодня он звучит особенно свежо, обрамлённый в новые, найденные современными композиторами музыкально-выразительные средства. Р.К. Щедрин написал пьесу «Юмореска», построенную на диалоге осторожных, крадущихся интонаций, «замышляющих» какое-то озорство, со строгими и жесткими. В конце концов, настойчивое кривляние и насмешки исчезают под звуками резкого, «вышедшего из терпения» заключительного аккорда.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itd3.mycdn.me/image?id=863149513415&amp;t=20&amp;plc=WEB&amp;tkn=*qD51BLEhSj3z1706DEEr5GdeK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560766"/>
            <a:ext cx="5616575" cy="37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myshared.ru/17/1177001/slid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313391"/>
            <a:ext cx="5654675" cy="42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3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18.userapi.com/c638419/v638419366/6bbb/Ozh4K2XWD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67" y="1262940"/>
            <a:ext cx="9299576" cy="52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1600" y="551821"/>
            <a:ext cx="1098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 panose="020B0604020202020204" pitchFamily="34" charset="0"/>
              </a:rPr>
              <a:t>Можно ли фрагмент из фильма «Любовь и голуби» назвать комическим? Трек 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823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b975c56777a7b4841b576d516a087595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388693"/>
            <a:ext cx="8384019" cy="62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9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108934/pub_5babad45707c9e00aaf8f515_5babad5b5cddf000abd975a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84" y="1715096"/>
            <a:ext cx="6772762" cy="49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615" y="518719"/>
            <a:ext cx="11377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Helvetica" panose="020B0604020202020204" pitchFamily="34" charset="0"/>
              </a:rPr>
              <a:t>Чья это </a:t>
            </a:r>
            <a:r>
              <a:rPr lang="ru-RU" b="1" dirty="0">
                <a:latin typeface="Helvetica" panose="020B0604020202020204" pitchFamily="34" charset="0"/>
              </a:rPr>
              <a:t>фраза: </a:t>
            </a:r>
            <a:endParaRPr lang="ru-RU" b="1" dirty="0" smtClean="0">
              <a:latin typeface="Helvetica" panose="020B0604020202020204" pitchFamily="34" charset="0"/>
            </a:endParaRPr>
          </a:p>
          <a:p>
            <a:r>
              <a:rPr lang="ru-RU" b="1" dirty="0" smtClean="0">
                <a:latin typeface="Helvetica" panose="020B0604020202020204" pitchFamily="34" charset="0"/>
              </a:rPr>
              <a:t>«Я </a:t>
            </a:r>
            <a:r>
              <a:rPr lang="ru-RU" b="1" dirty="0">
                <a:latin typeface="Helvetica" panose="020B0604020202020204" pitchFamily="34" charset="0"/>
              </a:rPr>
              <a:t>понял, в чем ваша беда. Вы слишком </a:t>
            </a:r>
            <a:r>
              <a:rPr lang="ru-RU" b="1" dirty="0" smtClean="0">
                <a:latin typeface="Helvetica" panose="020B0604020202020204" pitchFamily="34" charset="0"/>
              </a:rPr>
              <a:t>серьезны. Все </a:t>
            </a:r>
            <a:r>
              <a:rPr lang="ru-RU" b="1" dirty="0">
                <a:latin typeface="Helvetica" panose="020B0604020202020204" pitchFamily="34" charset="0"/>
              </a:rPr>
              <a:t>глупости на земле делаются именно </a:t>
            </a:r>
            <a:r>
              <a:rPr lang="ru-RU" b="1" dirty="0" smtClean="0">
                <a:latin typeface="Helvetica" panose="020B0604020202020204" pitchFamily="34" charset="0"/>
              </a:rPr>
              <a:t>        с </a:t>
            </a:r>
            <a:r>
              <a:rPr lang="ru-RU" b="1" dirty="0">
                <a:latin typeface="Helvetica" panose="020B0604020202020204" pitchFamily="34" charset="0"/>
              </a:rPr>
              <a:t>этим выражением лица… </a:t>
            </a:r>
            <a:r>
              <a:rPr lang="ru-RU" sz="2800" b="1" dirty="0">
                <a:latin typeface="Helvetica" panose="020B0604020202020204" pitchFamily="34" charset="0"/>
              </a:rPr>
              <a:t>Улыбайтесь, господа, улыбайтесь</a:t>
            </a:r>
            <a:r>
              <a:rPr lang="ru-RU" b="1" dirty="0">
                <a:latin typeface="Helvetica" panose="020B0604020202020204" pitchFamily="34" charset="0"/>
              </a:rPr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966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hivurokov.ru/multiurok/a/6/7/a67b4a2148d3c8e675ce1840067b64946b4fcb6f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97" y="862864"/>
            <a:ext cx="7335472" cy="55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9820" y="272534"/>
            <a:ext cx="10633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Часто ли вы смеётесь? И для чего человеку нужен юмор?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6717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lide.ru/images/21/27740/96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08" y="373123"/>
            <a:ext cx="8244498" cy="61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0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438" y="290119"/>
            <a:ext cx="11131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45454"/>
                </a:solidFill>
                <a:latin typeface="Helvetica" panose="020B0604020202020204" pitchFamily="34" charset="0"/>
              </a:rPr>
              <a:t>Говорят, что смех – лучшее </a:t>
            </a:r>
            <a:r>
              <a:rPr lang="ru-RU" sz="24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лекарство. Существует несколько методов рассмешить человека. </a:t>
            </a:r>
          </a:p>
          <a:p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438" y="1255178"/>
            <a:ext cx="10568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В литературе, например, можно применить </a:t>
            </a:r>
            <a:r>
              <a:rPr lang="ru-RU" sz="2000" b="1" dirty="0">
                <a:solidFill>
                  <a:srgbClr val="545454"/>
                </a:solidFill>
                <a:latin typeface="Helvetica" panose="020B0604020202020204" pitchFamily="34" charset="0"/>
              </a:rPr>
              <a:t>игру </a:t>
            </a:r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слов,</a:t>
            </a:r>
            <a:r>
              <a:rPr lang="ru-RU" sz="2000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 составив предложение</a:t>
            </a:r>
            <a:r>
              <a:rPr lang="ru-RU" sz="2000" dirty="0">
                <a:solidFill>
                  <a:srgbClr val="545454"/>
                </a:solidFill>
                <a:latin typeface="Helvetica" panose="020B0604020202020204" pitchFamily="34" charset="0"/>
              </a:rPr>
              <a:t>, </a:t>
            </a:r>
            <a:r>
              <a:rPr lang="ru-RU" sz="2000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>
                <a:solidFill>
                  <a:srgbClr val="545454"/>
                </a:solidFill>
                <a:latin typeface="Helvetica" panose="020B0604020202020204" pitchFamily="34" charset="0"/>
              </a:rPr>
              <a:t>так, что заставляет слушателя дважды подумать о смысле </a:t>
            </a:r>
            <a:r>
              <a:rPr lang="ru-RU" sz="2000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сказанного.</a:t>
            </a:r>
            <a:endParaRPr lang="ru-RU" sz="2000" dirty="0">
              <a:solidFill>
                <a:srgbClr val="545454"/>
              </a:solidFill>
              <a:latin typeface="Helvetica" panose="020B0604020202020204" pitchFamily="34" charset="0"/>
            </a:endParaRPr>
          </a:p>
          <a:p>
            <a:r>
              <a:rPr lang="ru-RU" sz="2000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«- </a:t>
            </a:r>
            <a:r>
              <a:rPr lang="ru-RU" sz="2000" dirty="0">
                <a:solidFill>
                  <a:srgbClr val="545454"/>
                </a:solidFill>
                <a:latin typeface="Helvetica" panose="020B0604020202020204" pitchFamily="34" charset="0"/>
              </a:rPr>
              <a:t>Среди французов я чувствую себя русским, среди русских – французом. – А как Вы чувствуете себя среди дураков? – А среди дураков я </a:t>
            </a:r>
            <a:r>
              <a:rPr lang="ru-RU" sz="2000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впервые».</a:t>
            </a:r>
          </a:p>
          <a:p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Улыбку в данном случае вызывает неожиданное окончание высказывания.</a:t>
            </a:r>
          </a:p>
        </p:txBody>
      </p:sp>
      <p:pic>
        <p:nvPicPr>
          <p:cNvPr id="4" name="Picture 2" descr="http://lol24.ee/public/pics/263649/26364961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3194170"/>
            <a:ext cx="5704819" cy="31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000chertej.ru/wp-content/uploads/2017/08/28/20022/Bezatomnyj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45" y="3194170"/>
            <a:ext cx="5148654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877" y="376931"/>
            <a:ext cx="1114864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Также рассмешить человека можно при </a:t>
            </a:r>
            <a:r>
              <a:rPr lang="ru-RU" sz="2000" b="1" dirty="0">
                <a:solidFill>
                  <a:srgbClr val="545454"/>
                </a:solidFill>
                <a:latin typeface="Helvetica" panose="020B0604020202020204" pitchFamily="34" charset="0"/>
              </a:rPr>
              <a:t>помощи </a:t>
            </a:r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действия, например в области эстрадного искусства.</a:t>
            </a:r>
            <a:r>
              <a:rPr lang="ru-RU" sz="2000" b="1" dirty="0">
                <a:solidFill>
                  <a:srgbClr val="545454"/>
                </a:solidFill>
                <a:latin typeface="Helvetica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Пародия на голос какой-нибудь знаменитости или </a:t>
            </a:r>
            <a:r>
              <a:rPr lang="ru-RU" sz="2000" b="1" dirty="0">
                <a:solidFill>
                  <a:srgbClr val="545454"/>
                </a:solidFill>
                <a:latin typeface="Helvetica" panose="020B0604020202020204" pitchFamily="34" charset="0"/>
              </a:rPr>
              <a:t>имитация его движения, включая походку, язык тела и манеру говорить - лучший способ рассмешить людей. Это прекрасно делают наши пародисты</a:t>
            </a:r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.</a:t>
            </a:r>
          </a:p>
          <a:p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545454"/>
                </a:solidFill>
                <a:latin typeface="Helvetica" panose="020B0604020202020204" pitchFamily="34" charset="0"/>
              </a:rPr>
              <a:t>А через что комическое реализуется в изобразительном искусстве?</a:t>
            </a:r>
            <a:endParaRPr lang="ru-RU" sz="2000" b="1" dirty="0">
              <a:solidFill>
                <a:srgbClr val="545454"/>
              </a:solidFill>
              <a:latin typeface="Helvetica" panose="020B0604020202020204" pitchFamily="34" charset="0"/>
            </a:endParaRPr>
          </a:p>
          <a:p>
            <a:endParaRPr lang="ru-RU" sz="2000" b="1" baseline="30000" dirty="0">
              <a:solidFill>
                <a:srgbClr val="337733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 descr="https://img1.liveinternet.ru/images/attach/d/1/135/27/135027009_3437398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37" y="2609221"/>
            <a:ext cx="3677871" cy="38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td0.mycdn.me/image?id=871350462499&amp;t=20&amp;plc=WEB&amp;tkn=*k-7MD_sU40E2oxiMvYUKHtSkz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04" y="2609221"/>
            <a:ext cx="4941276" cy="38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158" y="256734"/>
            <a:ext cx="10725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77777"/>
                </a:solidFill>
                <a:latin typeface="HelveticaNeue"/>
              </a:rPr>
              <a:t>Конечно в первую очередь через карикатуру., этот </a:t>
            </a:r>
            <a:r>
              <a:rPr lang="ru-RU" sz="2000" b="1" dirty="0">
                <a:solidFill>
                  <a:srgbClr val="777777"/>
                </a:solidFill>
                <a:latin typeface="HelveticaNeue"/>
              </a:rPr>
              <a:t>веселый, забавный рисунок, цель которого - представить в смешном виде какую-то личность или явление. Слово "карикатура" происходит от итальянского "</a:t>
            </a:r>
            <a:r>
              <a:rPr lang="ru-RU" sz="2000" b="1" dirty="0" err="1">
                <a:solidFill>
                  <a:srgbClr val="777777"/>
                </a:solidFill>
                <a:latin typeface="HelveticaNeue"/>
              </a:rPr>
              <a:t>caricare</a:t>
            </a:r>
            <a:r>
              <a:rPr lang="ru-RU" sz="2000" b="1" dirty="0">
                <a:solidFill>
                  <a:srgbClr val="777777"/>
                </a:solidFill>
                <a:latin typeface="HelveticaNeue"/>
              </a:rPr>
              <a:t>", что означает - нагружать, преувеличивать. Имеется в виду, что художник-карикатурист обязательно выделяет и преувеличивает какие-то отдельные черты человека </a:t>
            </a:r>
            <a:r>
              <a:rPr lang="ru-RU" sz="2000" b="1" dirty="0" smtClean="0">
                <a:solidFill>
                  <a:srgbClr val="777777"/>
                </a:solidFill>
                <a:latin typeface="HelveticaNeue"/>
              </a:rPr>
              <a:t> или </a:t>
            </a:r>
            <a:r>
              <a:rPr lang="ru-RU" sz="2000" b="1" dirty="0">
                <a:solidFill>
                  <a:srgbClr val="777777"/>
                </a:solidFill>
                <a:latin typeface="HelveticaNeue"/>
              </a:rPr>
              <a:t>обстановки.</a:t>
            </a:r>
          </a:p>
        </p:txBody>
      </p:sp>
      <p:pic>
        <p:nvPicPr>
          <p:cNvPr id="3" name="Picture 2" descr="https://i.pinimg.com/736x/d1/09/c4/d109c4b7d9380c7d43b1cab60ad6ed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54" y="2329502"/>
            <a:ext cx="5342333" cy="414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ont.ws/uploads/posts2/222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2" y="2371199"/>
            <a:ext cx="5886365" cy="40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8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860" y="269439"/>
            <a:ext cx="11049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77777"/>
                </a:solidFill>
                <a:latin typeface="HelveticaNeue"/>
              </a:rPr>
              <a:t>Люди по разному относятся к карикатуре. Так </a:t>
            </a:r>
            <a:r>
              <a:rPr lang="ru-RU" b="0" i="0" dirty="0" smtClean="0">
                <a:solidFill>
                  <a:srgbClr val="777777"/>
                </a:solidFill>
                <a:effectLst/>
                <a:latin typeface="HelveticaNeue"/>
              </a:rPr>
              <a:t>Сталин карикатуры  любил и внимательно их рассматривал, но по отношению к себе никаких шуточек не допускал. Гитлер, когда стал могущественным диктатором, карикатуры на себя, особенно советские, ему перестали нравиться. Поэтому с началом войны против СССР художники </a:t>
            </a:r>
            <a:r>
              <a:rPr lang="ru-RU" b="0" i="0" dirty="0" err="1" smtClean="0">
                <a:solidFill>
                  <a:srgbClr val="777777"/>
                </a:solidFill>
                <a:effectLst/>
                <a:latin typeface="HelveticaNeue"/>
              </a:rPr>
              <a:t>Кукрыниксы</a:t>
            </a:r>
            <a:r>
              <a:rPr lang="ru-RU" b="0" i="0" dirty="0" smtClean="0">
                <a:solidFill>
                  <a:srgbClr val="777777"/>
                </a:solidFill>
                <a:effectLst/>
                <a:latin typeface="HelveticaNeue"/>
              </a:rPr>
              <a:t> были внесены в известный "черный список" гестапо - "Найти и повесить!".</a:t>
            </a:r>
            <a:endParaRPr lang="ru-RU" dirty="0"/>
          </a:p>
        </p:txBody>
      </p:sp>
      <p:pic>
        <p:nvPicPr>
          <p:cNvPr id="2050" name="Picture 2" descr="http://kotindom.ru/uploads/posts/2014-09/1411639278_kukryniksy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14" y="1950440"/>
            <a:ext cx="4238625" cy="45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mbovlib.ru/?img=articles/krokodil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32" y="1950440"/>
            <a:ext cx="5699125" cy="45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411" y="490169"/>
            <a:ext cx="1092104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		</a:t>
            </a:r>
            <a:r>
              <a:rPr lang="ru-RU" sz="20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Музыка так же </a:t>
            </a: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может быть смешной.</a:t>
            </a:r>
          </a:p>
          <a:p>
            <a:r>
              <a:rPr lang="ru-RU" sz="2000" b="1" i="0" dirty="0" smtClean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Юмор в музыке многолик. Безобидная шутка, ирония, гротеск, сарказм оказываются подвластны перу композитора. </a:t>
            </a:r>
            <a:r>
              <a:rPr lang="ru-RU" sz="2000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Юмористическое содержание воплощено в таких жанрах как</a:t>
            </a:r>
            <a:r>
              <a:rPr lang="ru-RU" sz="2000" b="1" i="0" dirty="0" smtClean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комическая опера (опера-</a:t>
            </a:r>
            <a:r>
              <a:rPr lang="ru-RU" sz="2000" b="1" i="0" dirty="0" err="1" smtClean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буффа</a:t>
            </a:r>
            <a:r>
              <a:rPr lang="ru-RU" sz="2000" b="1" i="0" dirty="0" smtClean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), комический балет, «Юмореска», «Бурлеска», «Шутка», «Скерцо» и др. </a:t>
            </a:r>
          </a:p>
          <a:p>
            <a:r>
              <a:rPr lang="ru-RU" sz="2000" b="1" dirty="0">
                <a:solidFill>
                  <a:srgbClr val="242424"/>
                </a:solidFill>
                <a:latin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						</a:t>
            </a:r>
            <a:r>
              <a:rPr lang="ru-RU" sz="2000" b="1" i="0" dirty="0" smtClean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Почти в каждой классической 							симфонии, сонате, написанных 							со времён Бетховена 								имеется</a:t>
            </a:r>
            <a:r>
              <a:rPr lang="en-US" sz="2000" b="1" i="0" dirty="0" smtClean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smtClean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“скерцо” (обычно – 								третья часть). Чаще всего 								оно полно энергии и движения, 							доброго юмора и способно 								привести слушателя 									в хорошее расположение духа. 							Известны примеры скерцо 								и в качестве самостоятельной 							пьесы, например в пьесе 								Мусоргского «Балет 									невылупившихся птенцов». </a:t>
            </a:r>
          </a:p>
          <a:p>
            <a:r>
              <a:rPr lang="ru-RU" sz="2000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									трек 1</a:t>
            </a:r>
            <a:endParaRPr lang="ru-RU" sz="2000" b="1" dirty="0"/>
          </a:p>
        </p:txBody>
      </p:sp>
      <p:pic>
        <p:nvPicPr>
          <p:cNvPr id="1026" name="Picture 2" descr="http://www.multfilmy.org/_nw/4/06989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39" y="2252643"/>
            <a:ext cx="5831457" cy="42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09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662</Words>
  <Application>Microsoft Office PowerPoint</Application>
  <PresentationFormat>Широкоэкранный</PresentationFormat>
  <Paragraphs>32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Neue</vt:lpstr>
      <vt:lpstr>HelveticaNeue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45</cp:revision>
  <dcterms:created xsi:type="dcterms:W3CDTF">2019-02-19T21:29:48Z</dcterms:created>
  <dcterms:modified xsi:type="dcterms:W3CDTF">2020-02-12T13:38:54Z</dcterms:modified>
</cp:coreProperties>
</file>